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70" r:id="rId8"/>
    <p:sldId id="269" r:id="rId9"/>
    <p:sldId id="262" r:id="rId10"/>
    <p:sldId id="264" r:id="rId11"/>
    <p:sldId id="266" r:id="rId12"/>
    <p:sldId id="265" r:id="rId13"/>
    <p:sldId id="267" r:id="rId14"/>
    <p:sldId id="261" r:id="rId15"/>
    <p:sldId id="263" r:id="rId16"/>
  </p:sldIdLst>
  <p:sldSz cx="18288000" cy="10287000"/>
  <p:notesSz cx="6858000" cy="9144000"/>
  <p:embeddedFontLst>
    <p:embeddedFont>
      <p:font typeface="Anton" pitchFamily="2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0C9A34-0EF3-4825-B05A-05785140DDD4}" v="987" dt="2025-04-09T05:05:59.500"/>
    <p1510:client id="{D9747B46-063C-43BF-910F-A77849965415}" v="2" dt="2025-04-07T23:22:29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2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119211" y="239233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4"/>
                </a:lnTo>
                <a:lnTo>
                  <a:pt x="0" y="980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124079" y="-1129239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0" y="0"/>
                </a:moveTo>
                <a:lnTo>
                  <a:pt x="11356719" y="0"/>
                </a:lnTo>
                <a:lnTo>
                  <a:pt x="11356719" y="5141496"/>
                </a:lnTo>
                <a:lnTo>
                  <a:pt x="0" y="5141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9144000" y="-1129239"/>
            <a:ext cx="11356719" cy="5141496"/>
          </a:xfrm>
          <a:custGeom>
            <a:avLst/>
            <a:gdLst/>
            <a:ahLst/>
            <a:cxnLst/>
            <a:rect l="l" t="t" r="r" b="b"/>
            <a:pathLst>
              <a:path w="11356719" h="5141496">
                <a:moveTo>
                  <a:pt x="11356719" y="0"/>
                </a:moveTo>
                <a:lnTo>
                  <a:pt x="0" y="0"/>
                </a:lnTo>
                <a:lnTo>
                  <a:pt x="0" y="5141496"/>
                </a:lnTo>
                <a:lnTo>
                  <a:pt x="11356719" y="5141496"/>
                </a:lnTo>
                <a:lnTo>
                  <a:pt x="11356719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4372" y="3726507"/>
            <a:ext cx="14319257" cy="2548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KAOS MÜHENDİSLİĞİ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72931" y="7085005"/>
            <a:ext cx="7220360" cy="600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LITMUS VS CHAOS MESH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D664E-EBBB-B52D-A8BF-81FD66396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044F18-0AC3-CA16-4276-A210667BA9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2B2D28E-976F-037E-CC12-AC5A5A9255B1}"/>
              </a:ext>
            </a:extLst>
          </p:cNvPr>
          <p:cNvSpPr/>
          <p:nvPr/>
        </p:nvSpPr>
        <p:spPr>
          <a:xfrm>
            <a:off x="4645957" y="64545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Resim 4" descr="Screenshot showing pod-delete-16s page on Litmus">
            <a:extLst>
              <a:ext uri="{FF2B5EF4-FFF2-40B4-BE49-F238E27FC236}">
                <a16:creationId xmlns:a16="http://schemas.microsoft.com/office/drawing/2014/main" id="{D7AA62D4-CFC8-8AF6-448E-72CA9EDD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076" y="1135113"/>
            <a:ext cx="15717794" cy="799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23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3101E-C895-A233-3975-0165E175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8035FD7-AA23-8494-3252-C6291807830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C5B57B8-CDE2-6B89-FC8D-01DD99C051D2}"/>
              </a:ext>
            </a:extLst>
          </p:cNvPr>
          <p:cNvSpPr/>
          <p:nvPr/>
        </p:nvSpPr>
        <p:spPr>
          <a:xfrm>
            <a:off x="4645957" y="64545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6" name="Resim 5" descr="Screenshot showing select a probe on Litmus">
            <a:extLst>
              <a:ext uri="{FF2B5EF4-FFF2-40B4-BE49-F238E27FC236}">
                <a16:creationId xmlns:a16="http://schemas.microsoft.com/office/drawing/2014/main" id="{91E9E503-2207-28AD-DAE0-E8AF6D1CE8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319" y="736988"/>
            <a:ext cx="16531280" cy="877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12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4FC64-4B19-4A41-B7B3-BF247B50A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1AC500-2DA3-B024-71C9-86552D10566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2FBF151-5477-462E-7E65-E33045E815A7}"/>
              </a:ext>
            </a:extLst>
          </p:cNvPr>
          <p:cNvSpPr/>
          <p:nvPr/>
        </p:nvSpPr>
        <p:spPr>
          <a:xfrm>
            <a:off x="4645957" y="64545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Resim 4" descr="Screenshot showing Chaos Experiments page on Litmus">
            <a:extLst>
              <a:ext uri="{FF2B5EF4-FFF2-40B4-BE49-F238E27FC236}">
                <a16:creationId xmlns:a16="http://schemas.microsoft.com/office/drawing/2014/main" id="{80355206-20EA-DA26-60F7-F0EA8677F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52" y="642598"/>
            <a:ext cx="16448902" cy="87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30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2ECF1-DA8B-CA7E-01E4-1DF5AD7CA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AFA6596-240C-1B7B-972E-B84CD83A4B7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4B35AC4-1FC5-8195-089E-0F445342BCCE}"/>
              </a:ext>
            </a:extLst>
          </p:cNvPr>
          <p:cNvSpPr/>
          <p:nvPr/>
        </p:nvSpPr>
        <p:spPr>
          <a:xfrm>
            <a:off x="4645957" y="64545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Resim 3" descr="Screenshot showing Resilience Probes on Execution History page on Litmus">
            <a:extLst>
              <a:ext uri="{FF2B5EF4-FFF2-40B4-BE49-F238E27FC236}">
                <a16:creationId xmlns:a16="http://schemas.microsoft.com/office/drawing/2014/main" id="{ABF76C8C-4BBC-B0B9-D2A5-F7331DB0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184" y="1249282"/>
            <a:ext cx="14482117" cy="777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49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00537" y="1251521"/>
            <a:ext cx="9353441" cy="6757861"/>
          </a:xfrm>
          <a:custGeom>
            <a:avLst/>
            <a:gdLst/>
            <a:ahLst/>
            <a:cxnLst/>
            <a:rect l="l" t="t" r="r" b="b"/>
            <a:pathLst>
              <a:path w="9353441" h="6757861">
                <a:moveTo>
                  <a:pt x="0" y="0"/>
                </a:moveTo>
                <a:lnTo>
                  <a:pt x="9353441" y="0"/>
                </a:lnTo>
                <a:lnTo>
                  <a:pt x="9353441" y="6757862"/>
                </a:lnTo>
                <a:lnTo>
                  <a:pt x="0" y="6757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84002" y="66675"/>
            <a:ext cx="6640906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S.S.S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644" y="2199687"/>
            <a:ext cx="9375659" cy="3207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Production </a:t>
            </a:r>
            <a:r>
              <a:rPr lang="en-US" sz="2550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ortamında</a:t>
            </a: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?</a:t>
            </a:r>
          </a:p>
          <a:p>
            <a:pPr algn="ctr">
              <a:lnSpc>
                <a:spcPts val="3621"/>
              </a:lnSpc>
            </a:pP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Probe </a:t>
            </a:r>
            <a:r>
              <a:rPr lang="en-US" sz="2550" dirty="0" err="1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nedir</a:t>
            </a: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?</a:t>
            </a:r>
          </a:p>
          <a:p>
            <a:pPr algn="ctr">
              <a:lnSpc>
                <a:spcPts val="3621"/>
              </a:lnSpc>
            </a:pPr>
            <a:r>
              <a:rPr lang="en-US" sz="2550" err="1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Databaseleri</a:t>
            </a: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?</a:t>
            </a:r>
          </a:p>
          <a:p>
            <a:pPr algn="ctr">
              <a:lnSpc>
                <a:spcPts val="3621"/>
              </a:lnSpc>
            </a:pP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Container </a:t>
            </a:r>
            <a:r>
              <a:rPr lang="en-US" sz="2550" dirty="0" err="1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bazında</a:t>
            </a: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deneme</a:t>
            </a:r>
          </a:p>
          <a:p>
            <a:pPr algn="ctr">
              <a:lnSpc>
                <a:spcPts val="3621"/>
              </a:lnSpc>
            </a:pP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CDR </a:t>
            </a:r>
            <a:r>
              <a:rPr lang="en-US" sz="2550" err="1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nedir</a:t>
            </a: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?</a:t>
            </a:r>
          </a:p>
          <a:p>
            <a:pPr algn="ctr">
              <a:lnSpc>
                <a:spcPts val="3621"/>
              </a:lnSpc>
            </a:pPr>
            <a:r>
              <a:rPr lang="en-US" sz="2550" dirty="0">
                <a:solidFill>
                  <a:srgbClr val="FFFFFF"/>
                </a:solidFill>
                <a:latin typeface="Poppins"/>
                <a:ea typeface="Poppins"/>
                <a:cs typeface="Poppins"/>
              </a:rPr>
              <a:t>Dry run </a:t>
            </a:r>
          </a:p>
          <a:p>
            <a:pPr algn="ctr">
              <a:lnSpc>
                <a:spcPts val="3621"/>
              </a:lnSpc>
            </a:pPr>
            <a:endParaRPr lang="en-US" sz="2550" dirty="0">
              <a:solidFill>
                <a:srgbClr val="FFFFFF"/>
              </a:solidFill>
              <a:latin typeface="Poppins"/>
              <a:ea typeface="Poppins"/>
              <a:cs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76716" y="-39442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5" y="0"/>
                </a:lnTo>
                <a:lnTo>
                  <a:pt x="9808535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588203">
            <a:off x="-1514085" y="4821460"/>
            <a:ext cx="21316171" cy="7274224"/>
          </a:xfrm>
          <a:custGeom>
            <a:avLst/>
            <a:gdLst/>
            <a:ahLst/>
            <a:cxnLst/>
            <a:rect l="l" t="t" r="r" b="b"/>
            <a:pathLst>
              <a:path w="21316171" h="7274224">
                <a:moveTo>
                  <a:pt x="0" y="0"/>
                </a:moveTo>
                <a:lnTo>
                  <a:pt x="21316170" y="0"/>
                </a:lnTo>
                <a:lnTo>
                  <a:pt x="21316170" y="7274224"/>
                </a:lnTo>
                <a:lnTo>
                  <a:pt x="0" y="727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69537" y="3941884"/>
            <a:ext cx="9395200" cy="192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59"/>
              </a:lnSpc>
            </a:pPr>
            <a:r>
              <a:rPr lang="en-US" sz="1125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TEŞEKKÜRLER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72405" y="3163230"/>
            <a:ext cx="5084555" cy="2875085"/>
          </a:xfrm>
          <a:custGeom>
            <a:avLst/>
            <a:gdLst/>
            <a:ahLst/>
            <a:cxnLst/>
            <a:rect l="l" t="t" r="r" b="b"/>
            <a:pathLst>
              <a:path w="5084555" h="2875085">
                <a:moveTo>
                  <a:pt x="0" y="0"/>
                </a:moveTo>
                <a:lnTo>
                  <a:pt x="5084554" y="0"/>
                </a:lnTo>
                <a:lnTo>
                  <a:pt x="5084554" y="2875084"/>
                </a:lnTo>
                <a:lnTo>
                  <a:pt x="0" y="2875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437733" y="3603367"/>
            <a:ext cx="6821567" cy="3201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Kaos mühendisliği, sistemin esnekliğini artıracak bilgileri toplayabilmek için bir sistemi kasıtlı olarak yıkar. Amacı, kontrollü deneyler yaparak rastgele ve öngörülemeyen davranışları ortaya çıkararak bir sistemdeki zayıflığı tespit etmektedir.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83384" y="606634"/>
            <a:ext cx="9595254" cy="1414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KAOS MÜHENDISLIĞI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28152648-1597-BC99-1B75-F5C34627ED62}"/>
              </a:ext>
            </a:extLst>
          </p:cNvPr>
          <p:cNvSpPr txBox="1"/>
          <p:nvPr/>
        </p:nvSpPr>
        <p:spPr>
          <a:xfrm>
            <a:off x="1176982" y="7432589"/>
            <a:ext cx="7963929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2010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yılında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Netlix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kendi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servislerini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AWS’ye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taşıması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sürecinde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canlı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ortamda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oluşabilecek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hataların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testi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için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uygun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bir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araç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mevcut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değildi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. Oluşturulacak test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aracının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geliştirimindeki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temel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amaç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hiçbir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hatanın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oluşmayacağı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yazılım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geliştirme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modelinden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,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kaçınılmaz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bir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şekilde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çöküntülerin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yaşanabileceği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ve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yazılımcıların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bu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çöküntüleri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nasıl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düzel-tebileceği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bilinci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ile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geliştirim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yapacağı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bir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modele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geçmekti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. Bu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amaç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doğrultusunda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, Chaos Monkey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olarak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isimlendirilmiş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yazılımı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 </a:t>
            </a:r>
            <a:r>
              <a:rPr lang="en-US" sz="1500" dirty="0" err="1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geliştirdiler</a:t>
            </a:r>
            <a:r>
              <a:rPr lang="en-US" sz="1500" dirty="0">
                <a:solidFill>
                  <a:srgbClr val="242424"/>
                </a:solidFill>
                <a:highlight>
                  <a:srgbClr val="FFFFFF"/>
                </a:highlight>
                <a:ea typeface="+mn-lt"/>
                <a:cs typeface="+mn-lt"/>
              </a:rPr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 rot="2354384">
            <a:off x="7762892" y="6716758"/>
            <a:ext cx="5491802" cy="6646029"/>
          </a:xfrm>
          <a:custGeom>
            <a:avLst/>
            <a:gdLst/>
            <a:ahLst/>
            <a:cxnLst/>
            <a:rect l="l" t="t" r="r" b="b"/>
            <a:pathLst>
              <a:path w="5491802" h="6646029">
                <a:moveTo>
                  <a:pt x="0" y="0"/>
                </a:moveTo>
                <a:lnTo>
                  <a:pt x="5491802" y="0"/>
                </a:lnTo>
                <a:lnTo>
                  <a:pt x="5491802" y="6646029"/>
                </a:lnTo>
                <a:lnTo>
                  <a:pt x="0" y="66460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66931" y="2105114"/>
            <a:ext cx="4352977" cy="1681478"/>
          </a:xfrm>
          <a:custGeom>
            <a:avLst/>
            <a:gdLst/>
            <a:ahLst/>
            <a:cxnLst/>
            <a:rect l="l" t="t" r="r" b="b"/>
            <a:pathLst>
              <a:path w="4352977" h="1681478">
                <a:moveTo>
                  <a:pt x="0" y="0"/>
                </a:moveTo>
                <a:lnTo>
                  <a:pt x="4352978" y="0"/>
                </a:lnTo>
                <a:lnTo>
                  <a:pt x="4352978" y="1681478"/>
                </a:lnTo>
                <a:lnTo>
                  <a:pt x="0" y="1681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569" t="-95726" r="-129051" b="-15712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79466" y="4549359"/>
            <a:ext cx="4944240" cy="1681478"/>
          </a:xfrm>
          <a:custGeom>
            <a:avLst/>
            <a:gdLst/>
            <a:ahLst/>
            <a:cxnLst/>
            <a:rect l="l" t="t" r="r" b="b"/>
            <a:pathLst>
              <a:path w="4944240" h="1681478">
                <a:moveTo>
                  <a:pt x="0" y="0"/>
                </a:moveTo>
                <a:lnTo>
                  <a:pt x="4944240" y="0"/>
                </a:lnTo>
                <a:lnTo>
                  <a:pt x="4944240" y="1681478"/>
                </a:lnTo>
                <a:lnTo>
                  <a:pt x="0" y="1681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631" r="-163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19649" y="2960263"/>
            <a:ext cx="4963876" cy="4115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Kubernetes ortamlarında kaos mühendisliği uygulamak için kullanılan açık kaynaklı bir araçtır. Uygulamalarda, altyapılarda ve sistemlerde potansiyel arızaları ve hataları simüle ederek, sistemin dayanıklılığını ölçmeye yardımcı olur.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42483" y="852646"/>
            <a:ext cx="6640906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LITMUS </a:t>
            </a:r>
          </a:p>
        </p:txBody>
      </p:sp>
      <p:sp>
        <p:nvSpPr>
          <p:cNvPr id="5" name="Freeform 5"/>
          <p:cNvSpPr/>
          <p:nvPr/>
        </p:nvSpPr>
        <p:spPr>
          <a:xfrm>
            <a:off x="11804239" y="154775"/>
            <a:ext cx="2276488" cy="2344698"/>
          </a:xfrm>
          <a:custGeom>
            <a:avLst/>
            <a:gdLst/>
            <a:ahLst/>
            <a:cxnLst/>
            <a:rect l="l" t="t" r="r" b="b"/>
            <a:pathLst>
              <a:path w="2276488" h="2344698">
                <a:moveTo>
                  <a:pt x="0" y="0"/>
                </a:moveTo>
                <a:lnTo>
                  <a:pt x="2276489" y="0"/>
                </a:lnTo>
                <a:lnTo>
                  <a:pt x="2276489" y="2344698"/>
                </a:lnTo>
                <a:lnTo>
                  <a:pt x="0" y="2344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3683" y="3563496"/>
            <a:ext cx="4507752" cy="870891"/>
          </a:xfrm>
          <a:custGeom>
            <a:avLst/>
            <a:gdLst/>
            <a:ahLst/>
            <a:cxnLst/>
            <a:rect l="l" t="t" r="r" b="b"/>
            <a:pathLst>
              <a:path w="4507752" h="870891">
                <a:moveTo>
                  <a:pt x="0" y="0"/>
                </a:moveTo>
                <a:lnTo>
                  <a:pt x="4507752" y="0"/>
                </a:lnTo>
                <a:lnTo>
                  <a:pt x="4507752" y="870891"/>
                </a:lnTo>
                <a:lnTo>
                  <a:pt x="0" y="87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149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43683" y="2758543"/>
            <a:ext cx="4507752" cy="602389"/>
          </a:xfrm>
          <a:custGeom>
            <a:avLst/>
            <a:gdLst/>
            <a:ahLst/>
            <a:cxnLst/>
            <a:rect l="l" t="t" r="r" b="b"/>
            <a:pathLst>
              <a:path w="4507752" h="602389">
                <a:moveTo>
                  <a:pt x="0" y="0"/>
                </a:moveTo>
                <a:lnTo>
                  <a:pt x="4507752" y="0"/>
                </a:lnTo>
                <a:lnTo>
                  <a:pt x="4507752" y="602389"/>
                </a:lnTo>
                <a:lnTo>
                  <a:pt x="0" y="602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596" r="-657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785269" y="3563496"/>
            <a:ext cx="5451729" cy="870891"/>
          </a:xfrm>
          <a:custGeom>
            <a:avLst/>
            <a:gdLst/>
            <a:ahLst/>
            <a:cxnLst/>
            <a:rect l="l" t="t" r="r" b="b"/>
            <a:pathLst>
              <a:path w="5451729" h="870891">
                <a:moveTo>
                  <a:pt x="0" y="0"/>
                </a:moveTo>
                <a:lnTo>
                  <a:pt x="5451729" y="0"/>
                </a:lnTo>
                <a:lnTo>
                  <a:pt x="5451729" y="870891"/>
                </a:lnTo>
                <a:lnTo>
                  <a:pt x="0" y="87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3476" r="-16206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85269" y="2758543"/>
            <a:ext cx="5430475" cy="563239"/>
          </a:xfrm>
          <a:custGeom>
            <a:avLst/>
            <a:gdLst/>
            <a:ahLst/>
            <a:cxnLst/>
            <a:rect l="l" t="t" r="r" b="b"/>
            <a:pathLst>
              <a:path w="5430475" h="563239">
                <a:moveTo>
                  <a:pt x="0" y="0"/>
                </a:moveTo>
                <a:lnTo>
                  <a:pt x="5430474" y="0"/>
                </a:lnTo>
                <a:lnTo>
                  <a:pt x="5430474" y="563239"/>
                </a:lnTo>
                <a:lnTo>
                  <a:pt x="0" y="563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583" t="-8912" r="-44128" b="-28111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65490" y="2758543"/>
            <a:ext cx="5430475" cy="563239"/>
          </a:xfrm>
          <a:custGeom>
            <a:avLst/>
            <a:gdLst/>
            <a:ahLst/>
            <a:cxnLst/>
            <a:rect l="l" t="t" r="r" b="b"/>
            <a:pathLst>
              <a:path w="5430475" h="563239">
                <a:moveTo>
                  <a:pt x="0" y="0"/>
                </a:moveTo>
                <a:lnTo>
                  <a:pt x="5430475" y="0"/>
                </a:lnTo>
                <a:lnTo>
                  <a:pt x="5430475" y="563239"/>
                </a:lnTo>
                <a:lnTo>
                  <a:pt x="0" y="5632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8526" r="-8526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365490" y="3578957"/>
            <a:ext cx="5430475" cy="870891"/>
          </a:xfrm>
          <a:custGeom>
            <a:avLst/>
            <a:gdLst/>
            <a:ahLst/>
            <a:cxnLst/>
            <a:rect l="l" t="t" r="r" b="b"/>
            <a:pathLst>
              <a:path w="5430475" h="870891">
                <a:moveTo>
                  <a:pt x="0" y="0"/>
                </a:moveTo>
                <a:lnTo>
                  <a:pt x="5430475" y="0"/>
                </a:lnTo>
                <a:lnTo>
                  <a:pt x="5430475" y="870891"/>
                </a:lnTo>
                <a:lnTo>
                  <a:pt x="0" y="870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823" t="-10794" r="-182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43683" y="5307635"/>
            <a:ext cx="4507752" cy="870891"/>
          </a:xfrm>
          <a:custGeom>
            <a:avLst/>
            <a:gdLst/>
            <a:ahLst/>
            <a:cxnLst/>
            <a:rect l="l" t="t" r="r" b="b"/>
            <a:pathLst>
              <a:path w="4507752" h="870891">
                <a:moveTo>
                  <a:pt x="0" y="0"/>
                </a:moveTo>
                <a:lnTo>
                  <a:pt x="4507752" y="0"/>
                </a:lnTo>
                <a:lnTo>
                  <a:pt x="4507752" y="870891"/>
                </a:lnTo>
                <a:lnTo>
                  <a:pt x="0" y="87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1498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85269" y="4672512"/>
            <a:ext cx="5451729" cy="465812"/>
          </a:xfrm>
          <a:custGeom>
            <a:avLst/>
            <a:gdLst/>
            <a:ahLst/>
            <a:cxnLst/>
            <a:rect l="l" t="t" r="r" b="b"/>
            <a:pathLst>
              <a:path w="5451729" h="465812">
                <a:moveTo>
                  <a:pt x="0" y="0"/>
                </a:moveTo>
                <a:lnTo>
                  <a:pt x="5451729" y="0"/>
                </a:lnTo>
                <a:lnTo>
                  <a:pt x="5451729" y="465812"/>
                </a:lnTo>
                <a:lnTo>
                  <a:pt x="0" y="465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785269" y="5307635"/>
            <a:ext cx="5451729" cy="1090346"/>
          </a:xfrm>
          <a:custGeom>
            <a:avLst/>
            <a:gdLst/>
            <a:ahLst/>
            <a:cxnLst/>
            <a:rect l="l" t="t" r="r" b="b"/>
            <a:pathLst>
              <a:path w="5451729" h="1090346">
                <a:moveTo>
                  <a:pt x="0" y="0"/>
                </a:moveTo>
                <a:lnTo>
                  <a:pt x="5451729" y="0"/>
                </a:lnTo>
                <a:lnTo>
                  <a:pt x="5451729" y="1090346"/>
                </a:lnTo>
                <a:lnTo>
                  <a:pt x="0" y="1090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85269" y="6569431"/>
            <a:ext cx="11010696" cy="891716"/>
          </a:xfrm>
          <a:custGeom>
            <a:avLst/>
            <a:gdLst/>
            <a:ahLst/>
            <a:cxnLst/>
            <a:rect l="l" t="t" r="r" b="b"/>
            <a:pathLst>
              <a:path w="11010696" h="891716">
                <a:moveTo>
                  <a:pt x="0" y="0"/>
                </a:moveTo>
                <a:lnTo>
                  <a:pt x="11010696" y="0"/>
                </a:lnTo>
                <a:lnTo>
                  <a:pt x="11010696" y="891716"/>
                </a:lnTo>
                <a:lnTo>
                  <a:pt x="0" y="8917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2543" b="-2543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785269" y="7557280"/>
            <a:ext cx="11010696" cy="1040799"/>
          </a:xfrm>
          <a:custGeom>
            <a:avLst/>
            <a:gdLst/>
            <a:ahLst/>
            <a:cxnLst/>
            <a:rect l="l" t="t" r="r" b="b"/>
            <a:pathLst>
              <a:path w="11010696" h="1040799">
                <a:moveTo>
                  <a:pt x="0" y="0"/>
                </a:moveTo>
                <a:lnTo>
                  <a:pt x="11010696" y="0"/>
                </a:lnTo>
                <a:lnTo>
                  <a:pt x="11010696" y="1040799"/>
                </a:lnTo>
                <a:lnTo>
                  <a:pt x="0" y="10407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0087" t="-3251" b="-325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365490" y="4661972"/>
            <a:ext cx="5430475" cy="469915"/>
          </a:xfrm>
          <a:custGeom>
            <a:avLst/>
            <a:gdLst/>
            <a:ahLst/>
            <a:cxnLst/>
            <a:rect l="l" t="t" r="r" b="b"/>
            <a:pathLst>
              <a:path w="5430475" h="469915">
                <a:moveTo>
                  <a:pt x="0" y="0"/>
                </a:moveTo>
                <a:lnTo>
                  <a:pt x="5430475" y="0"/>
                </a:lnTo>
                <a:lnTo>
                  <a:pt x="5430475" y="469915"/>
                </a:lnTo>
                <a:lnTo>
                  <a:pt x="0" y="4699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229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939364" y="756541"/>
            <a:ext cx="5558468" cy="1188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7"/>
              </a:lnSpc>
            </a:pPr>
            <a:r>
              <a:rPr lang="en-US" sz="814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CHAOS MESH</a:t>
            </a:r>
          </a:p>
        </p:txBody>
      </p:sp>
      <p:sp>
        <p:nvSpPr>
          <p:cNvPr id="19" name="Freeform 19"/>
          <p:cNvSpPr/>
          <p:nvPr/>
        </p:nvSpPr>
        <p:spPr>
          <a:xfrm>
            <a:off x="11365490" y="5307635"/>
            <a:ext cx="5430475" cy="990758"/>
          </a:xfrm>
          <a:custGeom>
            <a:avLst/>
            <a:gdLst/>
            <a:ahLst/>
            <a:cxnLst/>
            <a:rect l="l" t="t" r="r" b="b"/>
            <a:pathLst>
              <a:path w="5430475" h="990758">
                <a:moveTo>
                  <a:pt x="0" y="0"/>
                </a:moveTo>
                <a:lnTo>
                  <a:pt x="5430475" y="0"/>
                </a:lnTo>
                <a:lnTo>
                  <a:pt x="5430475" y="990759"/>
                </a:lnTo>
                <a:lnTo>
                  <a:pt x="0" y="9907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141" t="-11141" r="-19566" b="-3217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943683" y="7557280"/>
            <a:ext cx="4507752" cy="870891"/>
          </a:xfrm>
          <a:custGeom>
            <a:avLst/>
            <a:gdLst/>
            <a:ahLst/>
            <a:cxnLst/>
            <a:rect l="l" t="t" r="r" b="b"/>
            <a:pathLst>
              <a:path w="4507752" h="870891">
                <a:moveTo>
                  <a:pt x="0" y="0"/>
                </a:moveTo>
                <a:lnTo>
                  <a:pt x="4507752" y="0"/>
                </a:lnTo>
                <a:lnTo>
                  <a:pt x="4507752" y="870891"/>
                </a:lnTo>
                <a:lnTo>
                  <a:pt x="0" y="870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1498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01599" y="367532"/>
            <a:ext cx="1829542" cy="1696484"/>
          </a:xfrm>
          <a:custGeom>
            <a:avLst/>
            <a:gdLst/>
            <a:ahLst/>
            <a:cxnLst/>
            <a:rect l="l" t="t" r="r" b="b"/>
            <a:pathLst>
              <a:path w="1829542" h="1696484">
                <a:moveTo>
                  <a:pt x="0" y="0"/>
                </a:moveTo>
                <a:lnTo>
                  <a:pt x="1829542" y="0"/>
                </a:lnTo>
                <a:lnTo>
                  <a:pt x="1829542" y="1696484"/>
                </a:lnTo>
                <a:lnTo>
                  <a:pt x="0" y="1696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36586" y="434207"/>
            <a:ext cx="6640906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LITMUS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52030" y="434207"/>
            <a:ext cx="6640906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CHAOS MESH</a:t>
            </a:r>
          </a:p>
        </p:txBody>
      </p:sp>
      <p:pic>
        <p:nvPicPr>
          <p:cNvPr id="7" name="Resim 6" descr="metin, ekran görüntüsü, yazılım, multimedya yazılımı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7A522BB8-3059-D2DE-417B-C1D112AE0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238" y="2280031"/>
            <a:ext cx="7994820" cy="6591911"/>
          </a:xfrm>
          <a:prstGeom prst="rect">
            <a:avLst/>
          </a:prstGeom>
        </p:spPr>
      </p:pic>
      <p:pic>
        <p:nvPicPr>
          <p:cNvPr id="8" name="Resim 7" descr="ChaosCenter installation | Litmus Docs">
            <a:extLst>
              <a:ext uri="{FF2B5EF4-FFF2-40B4-BE49-F238E27FC236}">
                <a16:creationId xmlns:a16="http://schemas.microsoft.com/office/drawing/2014/main" id="{9ABC05A3-5E60-DBCE-2C29-8F9D213A8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158" y="2275563"/>
            <a:ext cx="8798008" cy="64257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48D97-42C6-FEA1-DB86-396E64532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A2875D7-07E7-4070-2B09-535DAECB5AD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604EE33-CE39-5C9D-46DC-AC39AE228F05}"/>
              </a:ext>
            </a:extLst>
          </p:cNvPr>
          <p:cNvSpPr/>
          <p:nvPr/>
        </p:nvSpPr>
        <p:spPr>
          <a:xfrm>
            <a:off x="8601599" y="367532"/>
            <a:ext cx="1829542" cy="1696484"/>
          </a:xfrm>
          <a:custGeom>
            <a:avLst/>
            <a:gdLst/>
            <a:ahLst/>
            <a:cxnLst/>
            <a:rect l="l" t="t" r="r" b="b"/>
            <a:pathLst>
              <a:path w="1829542" h="1696484">
                <a:moveTo>
                  <a:pt x="0" y="0"/>
                </a:moveTo>
                <a:lnTo>
                  <a:pt x="1829542" y="0"/>
                </a:lnTo>
                <a:lnTo>
                  <a:pt x="1829542" y="1696484"/>
                </a:lnTo>
                <a:lnTo>
                  <a:pt x="0" y="1696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FD722D2-E584-D444-A156-9426DE200175}"/>
              </a:ext>
            </a:extLst>
          </p:cNvPr>
          <p:cNvSpPr txBox="1"/>
          <p:nvPr/>
        </p:nvSpPr>
        <p:spPr>
          <a:xfrm>
            <a:off x="2336586" y="434207"/>
            <a:ext cx="6640906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LITMUS 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2EB247-98B1-F525-9180-61846F09D01D}"/>
              </a:ext>
            </a:extLst>
          </p:cNvPr>
          <p:cNvSpPr txBox="1"/>
          <p:nvPr/>
        </p:nvSpPr>
        <p:spPr>
          <a:xfrm>
            <a:off x="11352030" y="434207"/>
            <a:ext cx="6640906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CHAOS MESH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ECA4E332-3C9A-7BFA-4ED7-79F084607412}"/>
              </a:ext>
            </a:extLst>
          </p:cNvPr>
          <p:cNvSpPr txBox="1"/>
          <p:nvPr/>
        </p:nvSpPr>
        <p:spPr>
          <a:xfrm>
            <a:off x="706787" y="2573637"/>
            <a:ext cx="12062891" cy="2284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1"/>
              </a:lnSpc>
            </a:pPr>
            <a:r>
              <a:rPr lang="en-US" sz="255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Litmus'ta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Multi Cluster </a:t>
            </a:r>
            <a:r>
              <a:rPr lang="en-US" sz="255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Desteği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varken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Chaos </a:t>
            </a:r>
            <a:r>
              <a:rPr lang="en-US" sz="255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Mesh'te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yoktur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.</a:t>
            </a:r>
          </a:p>
          <a:p>
            <a:pPr>
              <a:lnSpc>
                <a:spcPts val="3621"/>
              </a:lnSpc>
            </a:pP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Bir ana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cluster'da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LitmusPortal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çalıştırılır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.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Diğer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Cluster'lara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Litmus Agent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deployment'ları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yapılır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.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Tüm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Cluster'lar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tek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bir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dashboard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üzerinden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yönetilebilir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. Chaos Mesh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varsayılan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kurulumda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yalnızca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tek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bir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Kubernetes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clusterında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çalışacak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şekilde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</a:rPr>
              <a:t>tasarlanmıştır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</a:rPr>
              <a:t>.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19353A23-6D3A-8D0E-C829-864B182A1C7D}"/>
              </a:ext>
            </a:extLst>
          </p:cNvPr>
          <p:cNvSpPr txBox="1"/>
          <p:nvPr/>
        </p:nvSpPr>
        <p:spPr>
          <a:xfrm>
            <a:off x="634705" y="5518664"/>
            <a:ext cx="12062891" cy="1361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21"/>
              </a:lnSpc>
            </a:pP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Veri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tabanı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ihtiyacında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Litmus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harici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Mongodb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'ye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ihtiyaç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duyarken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, Chaos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Mesh'te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kurulurken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harici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bir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database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gerekmez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.  Chaos Mesh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metadaları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ve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workflow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durumlarını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saklamak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için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 embedded SQLite </a:t>
            </a:r>
            <a:r>
              <a:rPr lang="en-US" sz="2550" dirty="0" err="1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kullanır</a:t>
            </a:r>
            <a:r>
              <a:rPr lang="en-US" sz="2550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.</a:t>
            </a:r>
            <a:endParaRPr lang="en-US" sz="2550" dirty="0" err="1">
              <a:solidFill>
                <a:srgbClr val="FFFFFF"/>
              </a:solidFill>
              <a:latin typeface="Poppins"/>
              <a:cs typeface="Poppins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56E0E0C-438B-A869-6DD0-AC07BD3EABA9}"/>
              </a:ext>
            </a:extLst>
          </p:cNvPr>
          <p:cNvSpPr txBox="1"/>
          <p:nvPr/>
        </p:nvSpPr>
        <p:spPr>
          <a:xfrm>
            <a:off x="553995" y="7592198"/>
            <a:ext cx="1221671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Litmus, </a:t>
            </a:r>
            <a:r>
              <a:rPr lang="en-US" sz="2400" b="1" dirty="0" err="1">
                <a:solidFill>
                  <a:schemeClr val="bg1"/>
                </a:solidFill>
                <a:latin typeface="poppins"/>
                <a:cs typeface="poppins"/>
              </a:rPr>
              <a:t>GitOps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yaklaşımını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doğrudan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destekleyerek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kaos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deneylerinizin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(chaos experiments)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ve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konfigürasyonlarınızın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 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</a:rPr>
              <a:t>Git </a:t>
            </a:r>
            <a:r>
              <a:rPr lang="en-US" sz="2400" b="1" dirty="0" err="1">
                <a:solidFill>
                  <a:schemeClr val="bg1"/>
                </a:solidFill>
                <a:latin typeface="poppins"/>
                <a:cs typeface="poppins"/>
              </a:rPr>
              <a:t>deposu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</a:rPr>
              <a:t> (</a:t>
            </a:r>
            <a:r>
              <a:rPr lang="en-US" sz="2400" b="1" dirty="0" err="1">
                <a:solidFill>
                  <a:schemeClr val="bg1"/>
                </a:solidFill>
                <a:latin typeface="poppins"/>
                <a:cs typeface="poppins"/>
              </a:rPr>
              <a:t>örneğin</a:t>
            </a:r>
            <a:r>
              <a:rPr lang="en-US" sz="2400" b="1" dirty="0">
                <a:solidFill>
                  <a:schemeClr val="bg1"/>
                </a:solidFill>
                <a:latin typeface="poppins"/>
                <a:cs typeface="poppins"/>
              </a:rPr>
              <a:t> GitHub, GitLab)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 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üzerinden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merkezi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olarak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yönetilmesini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sağlar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. Chaos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Mesh'te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bu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özellik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doğrudan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yoktur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. (</a:t>
            </a:r>
            <a:r>
              <a:rPr lang="en-US" sz="2400" dirty="0" err="1">
                <a:solidFill>
                  <a:schemeClr val="bg1"/>
                </a:solidFill>
                <a:latin typeface="poppins"/>
                <a:cs typeface="poppins"/>
              </a:rPr>
              <a:t>Argocd</a:t>
            </a:r>
            <a:r>
              <a:rPr lang="en-US" sz="2400" dirty="0">
                <a:solidFill>
                  <a:schemeClr val="bg1"/>
                </a:solidFill>
                <a:latin typeface="poppins"/>
                <a:cs typeface="poppins"/>
              </a:rPr>
              <a:t> ?)</a:t>
            </a:r>
          </a:p>
        </p:txBody>
      </p:sp>
    </p:spTree>
    <p:extLst>
      <p:ext uri="{BB962C8B-B14F-4D97-AF65-F5344CB8AC3E}">
        <p14:creationId xmlns:p14="http://schemas.microsoft.com/office/powerpoint/2010/main" val="366858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50DF1-BA61-721E-C9B7-AECD13600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455887-6122-DBD7-10C3-285527058D5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10E2314-07F1-B842-F47A-09509BEEE84C}"/>
              </a:ext>
            </a:extLst>
          </p:cNvPr>
          <p:cNvSpPr/>
          <p:nvPr/>
        </p:nvSpPr>
        <p:spPr>
          <a:xfrm>
            <a:off x="8601599" y="367532"/>
            <a:ext cx="1829542" cy="1696484"/>
          </a:xfrm>
          <a:custGeom>
            <a:avLst/>
            <a:gdLst/>
            <a:ahLst/>
            <a:cxnLst/>
            <a:rect l="l" t="t" r="r" b="b"/>
            <a:pathLst>
              <a:path w="1829542" h="1696484">
                <a:moveTo>
                  <a:pt x="0" y="0"/>
                </a:moveTo>
                <a:lnTo>
                  <a:pt x="1829542" y="0"/>
                </a:lnTo>
                <a:lnTo>
                  <a:pt x="1829542" y="1696484"/>
                </a:lnTo>
                <a:lnTo>
                  <a:pt x="0" y="1696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B77A316-3860-6F31-6F6B-7B83418CAFEB}"/>
              </a:ext>
            </a:extLst>
          </p:cNvPr>
          <p:cNvSpPr txBox="1"/>
          <p:nvPr/>
        </p:nvSpPr>
        <p:spPr>
          <a:xfrm>
            <a:off x="2336586" y="434207"/>
            <a:ext cx="6640906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LITMUS 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4EFAD9-CDAB-E467-FB29-BDF39BBF7720}"/>
              </a:ext>
            </a:extLst>
          </p:cNvPr>
          <p:cNvSpPr txBox="1"/>
          <p:nvPr/>
        </p:nvSpPr>
        <p:spPr>
          <a:xfrm>
            <a:off x="11352030" y="434207"/>
            <a:ext cx="6640906" cy="1410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CHAOS MESH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7C726B07-EBE7-C92C-251B-3F8B20AC7320}"/>
              </a:ext>
            </a:extLst>
          </p:cNvPr>
          <p:cNvSpPr txBox="1"/>
          <p:nvPr/>
        </p:nvSpPr>
        <p:spPr>
          <a:xfrm>
            <a:off x="543698" y="2433252"/>
            <a:ext cx="1644890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chemeClr val="bg1"/>
                </a:solidFill>
                <a:latin typeface="poppins"/>
                <a:cs typeface="poppins"/>
              </a:rPr>
              <a:t>Litmus</a:t>
            </a:r>
            <a:r>
              <a:rPr lang="en-US" sz="2400" b="1">
                <a:solidFill>
                  <a:schemeClr val="bg1"/>
                </a:solidFill>
                <a:latin typeface="poppins"/>
                <a:cs typeface="poppins"/>
              </a:rPr>
              <a:t> (Doğrudan </a:t>
            </a:r>
            <a:r>
              <a:rPr lang="en-US" sz="2400" b="1" err="1">
                <a:solidFill>
                  <a:schemeClr val="bg1"/>
                </a:solidFill>
                <a:latin typeface="poppins"/>
                <a:cs typeface="poppins"/>
              </a:rPr>
              <a:t>GitOps</a:t>
            </a:r>
            <a:r>
              <a:rPr lang="en-US" sz="2400" b="1">
                <a:solidFill>
                  <a:schemeClr val="bg1"/>
                </a:solidFill>
                <a:latin typeface="poppins"/>
                <a:cs typeface="poppins"/>
              </a:rPr>
              <a:t> Desteği) ✅</a:t>
            </a:r>
            <a:endParaRPr lang="tr-TR" sz="2400">
              <a:solidFill>
                <a:schemeClr val="bg1"/>
              </a:solidFill>
              <a:latin typeface="poppins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Native </a:t>
            </a:r>
            <a:r>
              <a:rPr lang="en-US" sz="2400" b="1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Entegrasyon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:</a:t>
            </a:r>
            <a:br>
              <a:rPr lang="en-US" sz="2400" dirty="0">
                <a:latin typeface="poppins"/>
                <a:ea typeface="+mn-lt"/>
                <a:cs typeface="+mn-lt"/>
              </a:rPr>
            </a:b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Litmus, </a:t>
            </a:r>
            <a:r>
              <a:rPr lang="en-US" sz="2400" b="1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ArgoCD</a:t>
            </a:r>
            <a:r>
              <a:rPr lang="en-US" sz="2400" b="1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, Flux </a:t>
            </a:r>
            <a:r>
              <a:rPr lang="en-US" sz="2400" b="1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gibi</a:t>
            </a:r>
            <a:r>
              <a:rPr lang="en-US" sz="2400" b="1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GitOps</a:t>
            </a:r>
            <a:r>
              <a:rPr lang="en-US" sz="2400" b="1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araçlarıyla</a:t>
            </a:r>
            <a:r>
              <a:rPr lang="en-US" sz="2400" b="1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"out-of-the-box" </a:t>
            </a:r>
            <a:r>
              <a:rPr lang="en-US" sz="2400" b="1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çalışacak</a:t>
            </a:r>
            <a:r>
              <a:rPr lang="en-US" sz="2400" b="1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şekilde</a:t>
            </a:r>
            <a:r>
              <a:rPr lang="en-US" sz="2400" b="1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b="1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tasarlanmıştır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. Kaos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deneyleri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(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CR'ler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)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ve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konfigürasyonlar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Git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deposunda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saklanır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,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GitOps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operatörleri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tarafından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otomatik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senkronize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edilir</a:t>
            </a:r>
            <a:r>
              <a:rPr lang="en-US" sz="24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.</a:t>
            </a:r>
          </a:p>
          <a:p>
            <a:endParaRPr lang="en-US" sz="1200" b="1" dirty="0">
              <a:solidFill>
                <a:srgbClr val="404040"/>
              </a:solidFill>
              <a:ea typeface="Calibri"/>
              <a:cs typeface="Calibri"/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0587E2AA-0E0A-7C00-F13E-E1202275F347}"/>
              </a:ext>
            </a:extLst>
          </p:cNvPr>
          <p:cNvSpPr txBox="1"/>
          <p:nvPr/>
        </p:nvSpPr>
        <p:spPr>
          <a:xfrm>
            <a:off x="615778" y="4945792"/>
            <a:ext cx="164797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oppins"/>
                <a:cs typeface="poppins"/>
              </a:rPr>
              <a:t>Chaos Mesh ❌</a:t>
            </a:r>
            <a:endParaRPr lang="en-US">
              <a:solidFill>
                <a:schemeClr val="bg1"/>
              </a:solidFill>
              <a:latin typeface="poppins"/>
              <a:ea typeface="Calibri"/>
              <a:cs typeface="poppins"/>
            </a:endParaRPr>
          </a:p>
          <a:p>
            <a:pPr marL="228600" indent="-228600">
              <a:buFont typeface=""/>
              <a:buChar char="•"/>
            </a:pPr>
            <a:r>
              <a:rPr lang="en-US" b="1" dirty="0">
                <a:solidFill>
                  <a:schemeClr val="bg1"/>
                </a:solidFill>
                <a:latin typeface="poppins"/>
                <a:cs typeface="poppins"/>
              </a:rPr>
              <a:t>CRD </a:t>
            </a:r>
            <a:r>
              <a:rPr lang="en-US" b="1" err="1">
                <a:solidFill>
                  <a:schemeClr val="bg1"/>
                </a:solidFill>
                <a:latin typeface="poppins"/>
                <a:cs typeface="poppins"/>
              </a:rPr>
              <a:t>Tabanlı</a:t>
            </a:r>
            <a:r>
              <a:rPr lang="en-US" b="1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b="1" err="1">
                <a:solidFill>
                  <a:schemeClr val="bg1"/>
                </a:solidFill>
                <a:latin typeface="poppins"/>
                <a:cs typeface="poppins"/>
              </a:rPr>
              <a:t>Yönetim</a:t>
            </a:r>
            <a:r>
              <a:rPr lang="en-US" dirty="0">
                <a:solidFill>
                  <a:schemeClr val="bg1"/>
                </a:solidFill>
                <a:latin typeface="poppins"/>
                <a:cs typeface="poppins"/>
              </a:rPr>
              <a:t>:</a:t>
            </a:r>
            <a:br>
              <a:rPr lang="en-US" dirty="0">
                <a:latin typeface="poppins"/>
              </a:rPr>
            </a:br>
            <a:r>
              <a:rPr lang="en-US" dirty="0">
                <a:solidFill>
                  <a:schemeClr val="bg1"/>
                </a:solidFill>
                <a:latin typeface="poppins"/>
                <a:cs typeface="poppins"/>
              </a:rPr>
              <a:t>Chaos Mesh </a:t>
            </a:r>
            <a:r>
              <a:rPr lang="en-US" err="1">
                <a:solidFill>
                  <a:schemeClr val="bg1"/>
                </a:solidFill>
                <a:latin typeface="poppins"/>
                <a:cs typeface="poppins"/>
              </a:rPr>
              <a:t>deneyleri</a:t>
            </a:r>
            <a:r>
              <a:rPr lang="en-US" dirty="0">
                <a:solidFill>
                  <a:schemeClr val="bg1"/>
                </a:solidFill>
                <a:latin typeface="poppins"/>
                <a:cs typeface="poppins"/>
              </a:rPr>
              <a:t> de YAML </a:t>
            </a:r>
            <a:r>
              <a:rPr lang="en-US" err="1">
                <a:solidFill>
                  <a:schemeClr val="bg1"/>
                </a:solidFill>
                <a:latin typeface="poppins"/>
                <a:cs typeface="poppins"/>
              </a:rPr>
              <a:t>manifestleriyle</a:t>
            </a:r>
            <a:r>
              <a:rPr lang="en-US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err="1">
                <a:solidFill>
                  <a:schemeClr val="bg1"/>
                </a:solidFill>
                <a:latin typeface="poppins"/>
                <a:cs typeface="poppins"/>
              </a:rPr>
              <a:t>tanımlanır</a:t>
            </a:r>
            <a:r>
              <a:rPr lang="en-US" dirty="0">
                <a:solidFill>
                  <a:schemeClr val="bg1"/>
                </a:solidFill>
                <a:latin typeface="poppins"/>
                <a:cs typeface="poppins"/>
              </a:rPr>
              <a:t> (</a:t>
            </a:r>
            <a:r>
              <a:rPr lang="en-US" b="1" err="1">
                <a:solidFill>
                  <a:schemeClr val="bg1"/>
                </a:solidFill>
                <a:latin typeface="poppins"/>
                <a:cs typeface="poppins"/>
              </a:rPr>
              <a:t>CRD'ler</a:t>
            </a:r>
            <a:r>
              <a:rPr lang="en-US" dirty="0">
                <a:solidFill>
                  <a:schemeClr val="bg1"/>
                </a:solidFill>
                <a:latin typeface="poppins"/>
                <a:cs typeface="poppins"/>
              </a:rPr>
              <a:t>), </a:t>
            </a:r>
            <a:r>
              <a:rPr lang="en-US" err="1">
                <a:solidFill>
                  <a:schemeClr val="bg1"/>
                </a:solidFill>
                <a:latin typeface="poppins"/>
                <a:cs typeface="poppins"/>
              </a:rPr>
              <a:t>ancak</a:t>
            </a:r>
            <a:r>
              <a:rPr lang="en-US" dirty="0">
                <a:solidFill>
                  <a:schemeClr val="bg1"/>
                </a:solidFill>
                <a:latin typeface="poppins"/>
                <a:cs typeface="poppins"/>
              </a:rPr>
              <a:t> </a:t>
            </a:r>
            <a:r>
              <a:rPr lang="en-US" b="1" err="1">
                <a:solidFill>
                  <a:schemeClr val="bg1"/>
                </a:solidFill>
                <a:latin typeface="poppins"/>
                <a:cs typeface="poppins"/>
              </a:rPr>
              <a:t>doğrudan</a:t>
            </a:r>
            <a:r>
              <a:rPr lang="en-US" b="1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b="1" err="1">
                <a:solidFill>
                  <a:schemeClr val="bg1"/>
                </a:solidFill>
                <a:latin typeface="poppins"/>
                <a:cs typeface="poppins"/>
              </a:rPr>
              <a:t>bir</a:t>
            </a:r>
            <a:r>
              <a:rPr lang="en-US" b="1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b="1" err="1">
                <a:solidFill>
                  <a:schemeClr val="bg1"/>
                </a:solidFill>
                <a:latin typeface="poppins"/>
                <a:cs typeface="poppins"/>
              </a:rPr>
              <a:t>GitOps</a:t>
            </a:r>
            <a:r>
              <a:rPr lang="en-US" b="1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b="1" err="1">
                <a:solidFill>
                  <a:schemeClr val="bg1"/>
                </a:solidFill>
                <a:latin typeface="poppins"/>
                <a:cs typeface="poppins"/>
              </a:rPr>
              <a:t>entegrasyonu</a:t>
            </a:r>
            <a:r>
              <a:rPr lang="en-US" b="1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b="1" err="1">
                <a:solidFill>
                  <a:schemeClr val="bg1"/>
                </a:solidFill>
                <a:latin typeface="poppins"/>
                <a:cs typeface="poppins"/>
              </a:rPr>
              <a:t>yoktur</a:t>
            </a:r>
            <a:r>
              <a:rPr lang="en-US" dirty="0">
                <a:solidFill>
                  <a:schemeClr val="bg1"/>
                </a:solidFill>
                <a:latin typeface="poppins"/>
                <a:cs typeface="poppins"/>
              </a:rPr>
              <a:t>.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CC719998-DC49-718E-09A4-6EB2A5810AF2}"/>
              </a:ext>
            </a:extLst>
          </p:cNvPr>
          <p:cNvSpPr txBox="1"/>
          <p:nvPr/>
        </p:nvSpPr>
        <p:spPr>
          <a:xfrm>
            <a:off x="811427" y="6583061"/>
            <a:ext cx="1464687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bg1"/>
                </a:solidFill>
                <a:latin typeface="poppins"/>
                <a:cs typeface="poppins"/>
              </a:rPr>
              <a:t>Kurulum</a:t>
            </a:r>
            <a:r>
              <a:rPr lang="en-US" sz="2000" b="1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poppins"/>
                <a:cs typeface="poppins"/>
              </a:rPr>
              <a:t>Kolaylığı</a:t>
            </a:r>
            <a:endParaRPr lang="en-US" sz="2000" b="1" dirty="0">
              <a:solidFill>
                <a:schemeClr val="bg1"/>
              </a:solidFill>
              <a:latin typeface="poppins"/>
              <a:cs typeface="poppins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Chaos Mesh: ✔️ Tek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tıkla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kurulabilen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Grafana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eklentisi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mevcut</a:t>
            </a:r>
            <a:endParaRPr lang="en-US" sz="2000" dirty="0">
              <a:solidFill>
                <a:schemeClr val="bg1"/>
              </a:solidFill>
              <a:latin typeface="poppins"/>
              <a:cs typeface="poppins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Litmus: ✖️ Prometheus + Exporter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kurulumu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gerektiren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karmaşık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yapı</a:t>
            </a:r>
            <a:endParaRPr lang="en-US" sz="2000" dirty="0">
              <a:solidFill>
                <a:schemeClr val="bg1"/>
              </a:solidFill>
              <a:latin typeface="poppins"/>
              <a:cs typeface="poppins"/>
            </a:endParaRPr>
          </a:p>
          <a:p>
            <a:r>
              <a:rPr lang="en-US" sz="2000" b="1" err="1">
                <a:solidFill>
                  <a:schemeClr val="bg1"/>
                </a:solidFill>
                <a:latin typeface="poppins"/>
                <a:cs typeface="poppins"/>
              </a:rPr>
              <a:t>Metrik</a:t>
            </a:r>
            <a:r>
              <a:rPr lang="en-US" sz="2000" b="1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b="1" err="1">
                <a:solidFill>
                  <a:schemeClr val="bg1"/>
                </a:solidFill>
                <a:latin typeface="poppins"/>
                <a:cs typeface="poppins"/>
              </a:rPr>
              <a:t>Takibi</a:t>
            </a:r>
            <a:endParaRPr lang="en-US" sz="2000" b="1" dirty="0">
              <a:solidFill>
                <a:schemeClr val="bg1"/>
              </a:solidFill>
              <a:latin typeface="poppins"/>
              <a:cs typeface="poppins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Chaos Mesh: Temel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seviyede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chaos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olaylarını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(event)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izler</a:t>
            </a:r>
            <a:endParaRPr lang="en-US" sz="2000" dirty="0">
              <a:solidFill>
                <a:schemeClr val="bg1"/>
              </a:solidFill>
              <a:latin typeface="poppins"/>
              <a:cs typeface="poppins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Litmus: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Detaylı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metrikler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sunar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(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deney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sonuçları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, probe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başarı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oranları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vb.)</a:t>
            </a:r>
            <a:endParaRPr lang="en-US" sz="2000">
              <a:latin typeface="poppins"/>
              <a:cs typeface="poppins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poppins"/>
                <a:cs typeface="poppins"/>
              </a:rPr>
              <a:t>Grafana </a:t>
            </a:r>
            <a:r>
              <a:rPr lang="en-US" sz="2000" b="1" err="1">
                <a:solidFill>
                  <a:schemeClr val="bg1"/>
                </a:solidFill>
                <a:latin typeface="poppins"/>
                <a:cs typeface="poppins"/>
              </a:rPr>
              <a:t>Bağlantısı</a:t>
            </a:r>
            <a:endParaRPr lang="en-US" sz="2000" b="1" dirty="0">
              <a:solidFill>
                <a:schemeClr val="bg1"/>
              </a:solidFill>
              <a:latin typeface="poppins"/>
              <a:cs typeface="poppins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Chaos Mesh: ✔️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Doğrudan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eklentiyle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anında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bağlanır</a:t>
            </a:r>
            <a:endParaRPr lang="en-US" sz="2000" dirty="0">
              <a:solidFill>
                <a:schemeClr val="bg1"/>
              </a:solidFill>
              <a:latin typeface="poppins"/>
              <a:cs typeface="poppins"/>
            </a:endParaRPr>
          </a:p>
          <a:p>
            <a:pPr marL="228600" indent="-228600">
              <a:buFont typeface=""/>
              <a:buChar char="•"/>
            </a:pP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Litmus: ✖️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Önce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Prometheus'a,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sonra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Grafana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bağlanma</a:t>
            </a:r>
            <a:r>
              <a:rPr lang="en-US" sz="2000" dirty="0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n-US" sz="2000" err="1">
                <a:solidFill>
                  <a:schemeClr val="bg1"/>
                </a:solidFill>
                <a:latin typeface="poppins"/>
                <a:cs typeface="poppins"/>
              </a:rPr>
              <a:t>gerektirir</a:t>
            </a:r>
            <a:endParaRPr lang="en-US" sz="2000" dirty="0">
              <a:solidFill>
                <a:srgbClr val="FFFFFF"/>
              </a:solidFill>
              <a:latin typeface="poppins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60098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8974C-8D12-27FC-6979-D4258278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670B41-90C7-0293-9598-643FE5FA602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2869640-27EC-EAAB-9A23-DCD467BB8A57}"/>
              </a:ext>
            </a:extLst>
          </p:cNvPr>
          <p:cNvSpPr/>
          <p:nvPr/>
        </p:nvSpPr>
        <p:spPr>
          <a:xfrm>
            <a:off x="10475707" y="1294288"/>
            <a:ext cx="1376461" cy="1284593"/>
          </a:xfrm>
          <a:custGeom>
            <a:avLst/>
            <a:gdLst/>
            <a:ahLst/>
            <a:cxnLst/>
            <a:rect l="l" t="t" r="r" b="b"/>
            <a:pathLst>
              <a:path w="1829542" h="1696484">
                <a:moveTo>
                  <a:pt x="0" y="0"/>
                </a:moveTo>
                <a:lnTo>
                  <a:pt x="1829542" y="0"/>
                </a:lnTo>
                <a:lnTo>
                  <a:pt x="1829542" y="1696484"/>
                </a:lnTo>
                <a:lnTo>
                  <a:pt x="0" y="16964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149205C-5D19-C0CB-9F02-07D2B4C5BA5B}"/>
              </a:ext>
            </a:extLst>
          </p:cNvPr>
          <p:cNvSpPr txBox="1"/>
          <p:nvPr/>
        </p:nvSpPr>
        <p:spPr>
          <a:xfrm>
            <a:off x="5559640" y="1216801"/>
            <a:ext cx="4488772" cy="13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88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LITMUS </a:t>
            </a:r>
            <a:endParaRPr lang="en-US" sz="8800" dirty="0">
              <a:solidFill>
                <a:srgbClr val="FFFFFF"/>
              </a:solidFill>
              <a:latin typeface="Anton"/>
              <a:ea typeface="Anton"/>
              <a:cs typeface="Anton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2F7FAF4-58F0-415A-741F-18F35FB16D7E}"/>
              </a:ext>
            </a:extLst>
          </p:cNvPr>
          <p:cNvSpPr txBox="1"/>
          <p:nvPr/>
        </p:nvSpPr>
        <p:spPr>
          <a:xfrm>
            <a:off x="11938976" y="1144720"/>
            <a:ext cx="6002473" cy="1300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72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CHAOS MESH</a:t>
            </a:r>
            <a:endParaRPr lang="en-US" sz="7200" dirty="0">
              <a:solidFill>
                <a:srgbClr val="FFFFFF"/>
              </a:solidFill>
              <a:latin typeface="Anton"/>
              <a:ea typeface="Anton"/>
              <a:cs typeface="Anton"/>
            </a:endParaRPr>
          </a:p>
        </p:txBody>
      </p:sp>
      <p:pic>
        <p:nvPicPr>
          <p:cNvPr id="6" name="Resim 5" descr="metin, ekran görüntüsü, yazı tipi, sayı, numara içeren bir resim&#10;&#10;Yapay zeka tarafından oluşturulan içerik yanlış olabilir.">
            <a:extLst>
              <a:ext uri="{FF2B5EF4-FFF2-40B4-BE49-F238E27FC236}">
                <a16:creationId xmlns:a16="http://schemas.microsoft.com/office/drawing/2014/main" id="{E692B928-6355-529C-0810-E05BDA06F4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069" r="-87" b="157"/>
          <a:stretch/>
        </p:blipFill>
        <p:spPr>
          <a:xfrm>
            <a:off x="669916" y="2808138"/>
            <a:ext cx="16946271" cy="658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3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5957" y="645457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6" y="0"/>
                </a:lnTo>
                <a:lnTo>
                  <a:pt x="8996086" y="8996086"/>
                </a:lnTo>
                <a:lnTo>
                  <a:pt x="0" y="899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C2D96C3A-F6A9-69CC-C53F-5F9807378A4A}"/>
              </a:ext>
            </a:extLst>
          </p:cNvPr>
          <p:cNvSpPr txBox="1"/>
          <p:nvPr/>
        </p:nvSpPr>
        <p:spPr>
          <a:xfrm>
            <a:off x="5827370" y="171626"/>
            <a:ext cx="6640906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0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LITMUS</a:t>
            </a:r>
            <a:endParaRPr lang="en-US" sz="9734" dirty="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" name="Resim 3" descr="Screenshot showing Faults Library on Litmus">
            <a:extLst>
              <a:ext uri="{FF2B5EF4-FFF2-40B4-BE49-F238E27FC236}">
                <a16:creationId xmlns:a16="http://schemas.microsoft.com/office/drawing/2014/main" id="{8CC13E86-3EC8-8C65-C0CB-398A0EE53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454" y="1577896"/>
            <a:ext cx="16850496" cy="85316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Özel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15</vt:i4>
      </vt:variant>
    </vt:vector>
  </HeadingPairs>
  <TitlesOfParts>
    <vt:vector size="16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Company</dc:title>
  <cp:revision>189</cp:revision>
  <dcterms:created xsi:type="dcterms:W3CDTF">2006-08-16T00:00:00Z</dcterms:created>
  <dcterms:modified xsi:type="dcterms:W3CDTF">2025-04-09T05:09:39Z</dcterms:modified>
  <dc:identifier>DAGj_CyL5tQ</dc:identifier>
</cp:coreProperties>
</file>